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3"/>
    <p:sldId id="272" r:id="rId4"/>
    <p:sldId id="300" r:id="rId5"/>
    <p:sldId id="292" r:id="rId7"/>
    <p:sldId id="258" r:id="rId8"/>
    <p:sldId id="293" r:id="rId9"/>
    <p:sldId id="296" r:id="rId10"/>
    <p:sldId id="295" r:id="rId11"/>
    <p:sldId id="294" r:id="rId12"/>
    <p:sldId id="297" r:id="rId13"/>
    <p:sldId id="298" r:id="rId14"/>
    <p:sldId id="299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364C"/>
    <a:srgbClr val="01FAFD"/>
    <a:srgbClr val="0078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94" d="100"/>
          <a:sy n="94" d="100"/>
        </p:scale>
        <p:origin x="66" y="372"/>
      </p:cViewPr>
      <p:guideLst>
        <p:guide orient="horz" pos="21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7B793-F002-4CA7-9A25-2C394943AB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D8D9E1-1BA3-4C97-BC46-348F7F614BC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"/>
            <a:ext cx="12192000" cy="68582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6430991" y="-733416"/>
            <a:ext cx="8372791" cy="815339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31018" y="3103392"/>
            <a:ext cx="491538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en-US" sz="32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 Eclipse e Selenium</a:t>
            </a:r>
            <a:endParaRPr lang="pt-BR" altLang="en-US" sz="32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658495" y="2167255"/>
            <a:ext cx="544385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en-US" sz="44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TESTE FRONT END</a:t>
            </a:r>
            <a:endParaRPr lang="pt-BR" altLang="en-US" sz="440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1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00803" y="-1551388"/>
            <a:ext cx="609600" cy="609600"/>
          </a:xfrm>
          <a:prstGeom prst="rect">
            <a:avLst/>
          </a:prstGeom>
        </p:spPr>
      </p:pic>
      <p:sp>
        <p:nvSpPr>
          <p:cNvPr id="2" name="Caixa de Texto 1"/>
          <p:cNvSpPr txBox="1"/>
          <p:nvPr/>
        </p:nvSpPr>
        <p:spPr>
          <a:xfrm>
            <a:off x="71120" y="6412865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BR" altLang="en-US">
                <a:solidFill>
                  <a:schemeClr val="bg1"/>
                </a:solidFill>
              </a:rPr>
              <a:t>Tatiane A. Nicchetti</a:t>
            </a:r>
            <a:endParaRPr lang="pt-BR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3000">
        <p14:vortex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181601" y="269454"/>
            <a:ext cx="18288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en-US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TESTE.JAVA</a:t>
            </a:r>
            <a:endParaRPr lang="pt-BR" altLang="en-US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Caixa de Texto 8"/>
          <p:cNvSpPr txBox="1"/>
          <p:nvPr/>
        </p:nvSpPr>
        <p:spPr>
          <a:xfrm>
            <a:off x="8758555" y="1097915"/>
            <a:ext cx="3040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pt-BR" altLang="en-US">
                <a:solidFill>
                  <a:schemeClr val="bg1"/>
                </a:solidFill>
              </a:rPr>
              <a:t>BUSCAR POR“INFORMÁTICA”</a:t>
            </a:r>
            <a:endParaRPr lang="pt-BR" altLang="en-US">
              <a:solidFill>
                <a:schemeClr val="bg1"/>
              </a:solidFill>
            </a:endParaRPr>
          </a:p>
        </p:txBody>
      </p:sp>
      <p:sp>
        <p:nvSpPr>
          <p:cNvPr id="16" name="Caixa de Texto 15"/>
          <p:cNvSpPr txBox="1"/>
          <p:nvPr/>
        </p:nvSpPr>
        <p:spPr>
          <a:xfrm>
            <a:off x="5640705" y="729615"/>
            <a:ext cx="754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pt-BR" altLang="en-US">
                <a:solidFill>
                  <a:schemeClr val="bg1"/>
                </a:solidFill>
                <a:sym typeface="+mn-ea"/>
              </a:rPr>
              <a:t>PRINT</a:t>
            </a:r>
            <a:endParaRPr lang="pt-BR" altLang="en-US"/>
          </a:p>
        </p:txBody>
      </p:sp>
      <p:pic>
        <p:nvPicPr>
          <p:cNvPr id="3" name="Espaço Reservado para Conteúdo 2"/>
          <p:cNvPicPr>
            <a:picLocks noChangeAspect="1"/>
          </p:cNvPicPr>
          <p:nvPr>
            <p:ph idx="4294967295"/>
          </p:nvPr>
        </p:nvPicPr>
        <p:blipFill>
          <a:blip r:embed="rId1"/>
          <a:stretch>
            <a:fillRect/>
          </a:stretch>
        </p:blipFill>
        <p:spPr>
          <a:xfrm>
            <a:off x="368300" y="1614805"/>
            <a:ext cx="11455400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prism dir="u" isContent="1"/>
      </p:transition>
    </mc:Choice>
    <mc:Fallback>
      <p:transition spd="slow" advTm="3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181601" y="269454"/>
            <a:ext cx="18288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en-US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TESTE.JAVA</a:t>
            </a:r>
            <a:endParaRPr lang="pt-BR" altLang="en-US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369570" y="1350010"/>
            <a:ext cx="11452860" cy="55079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testesenai;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java.util.concurrent.TimeUnit;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org.junit.Before;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org.junit.Test;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org.openqa.selenium.By;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org.openqa.selenium.WebDriver;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org.openqa.selenium.chrome.ChromeDriver;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class TesteBuscarCursos {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private WebDriver driver;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@Before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public void abrirNavegador() {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pt-BR" altLang="en-US" sz="11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//where webdriver is saved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System.setProperty("webdriver.chrome.driver", "C:\\Program Files\\chromedriver\\chromedriver.exe"); 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driver =  new ChromeDriver();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driver.manage().window().maximize();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}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@Test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public void testeNavegador() {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driver.get("https:\\informatica.sp.senai.br"); </a:t>
            </a:r>
            <a:r>
              <a:rPr lang="pt-BR" altLang="en-US" sz="11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//site that i want</a:t>
            </a:r>
            <a:endParaRPr lang="pt-BR" altLang="en-US" sz="110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driver.manage().timeouts().implicitlyWait(5, TimeUnit.SECONDS); </a:t>
            </a:r>
            <a:r>
              <a:rPr lang="pt-BR" altLang="en-US" sz="11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time to wait before executing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driver.findElement(By.id("Busca1_txtFiltro")).sendKeys("informática"); </a:t>
            </a:r>
            <a:r>
              <a:rPr lang="pt-BR" altLang="en-US" sz="11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//search it 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driver.findElement(By.id("Busca1_btnBusca")).click(); </a:t>
            </a:r>
            <a:r>
              <a:rPr lang="pt-BR" altLang="en-US" sz="11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//click button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}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//Busca1_txtFiltro - ID do texto de busca (inspecionar site)</a:t>
            </a:r>
            <a:endParaRPr lang="pt-BR" altLang="en-US" sz="110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//Busca1_btnBusca - ID do botão de procurar (inspecionar site)</a:t>
            </a:r>
            <a:endParaRPr lang="pt-BR" altLang="en-US" sz="110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aixa de Texto 15"/>
          <p:cNvSpPr txBox="1"/>
          <p:nvPr/>
        </p:nvSpPr>
        <p:spPr>
          <a:xfrm>
            <a:off x="5544820" y="729615"/>
            <a:ext cx="868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pt-BR" altLang="en-US">
                <a:solidFill>
                  <a:schemeClr val="bg1"/>
                </a:solidFill>
                <a:sym typeface="+mn-ea"/>
              </a:rPr>
              <a:t>CÓDIGO</a:t>
            </a:r>
            <a:endParaRPr lang="pt-BR" altLang="en-US"/>
          </a:p>
        </p:txBody>
      </p:sp>
      <p:sp>
        <p:nvSpPr>
          <p:cNvPr id="3" name="Caixa de Texto 2"/>
          <p:cNvSpPr txBox="1"/>
          <p:nvPr/>
        </p:nvSpPr>
        <p:spPr>
          <a:xfrm>
            <a:off x="8758555" y="1097915"/>
            <a:ext cx="3040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pt-BR" altLang="en-US">
                <a:solidFill>
                  <a:schemeClr val="bg1"/>
                </a:solidFill>
              </a:rPr>
              <a:t>BUSCAR POR“INFORMÁTICA”</a:t>
            </a:r>
            <a:endParaRPr lang="pt-BR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prism dir="u" isContent="1"/>
      </p:transition>
    </mc:Choice>
    <mc:Fallback>
      <p:transition spd="slow" advTm="3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181601" y="269454"/>
            <a:ext cx="18288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en-US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TESTE.JAVA</a:t>
            </a:r>
            <a:endParaRPr lang="pt-BR" altLang="en-US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Caixa de Texto 15"/>
          <p:cNvSpPr txBox="1"/>
          <p:nvPr/>
        </p:nvSpPr>
        <p:spPr>
          <a:xfrm>
            <a:off x="5490210" y="729615"/>
            <a:ext cx="1211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pt-BR" altLang="en-US">
                <a:solidFill>
                  <a:schemeClr val="bg1"/>
                </a:solidFill>
                <a:sym typeface="+mn-ea"/>
              </a:rPr>
              <a:t>RESULTADO</a:t>
            </a:r>
            <a:endParaRPr lang="pt-BR" altLang="en-US"/>
          </a:p>
        </p:txBody>
      </p:sp>
      <p:sp>
        <p:nvSpPr>
          <p:cNvPr id="2" name="Caixa de Texto 1"/>
          <p:cNvSpPr txBox="1"/>
          <p:nvPr/>
        </p:nvSpPr>
        <p:spPr>
          <a:xfrm>
            <a:off x="8758555" y="1097915"/>
            <a:ext cx="3040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pt-BR" altLang="en-US">
                <a:solidFill>
                  <a:schemeClr val="bg1"/>
                </a:solidFill>
              </a:rPr>
              <a:t>BUSCAR POR“INFORMÁTICA”</a:t>
            </a:r>
            <a:endParaRPr lang="pt-BR" altLang="en-US">
              <a:solidFill>
                <a:schemeClr val="bg1"/>
              </a:solidFill>
            </a:endParaRPr>
          </a:p>
        </p:txBody>
      </p:sp>
      <p:pic>
        <p:nvPicPr>
          <p:cNvPr id="3" name="Espaço Reservado para Conteúdo 2"/>
          <p:cNvPicPr>
            <a:picLocks noChangeAspect="1"/>
          </p:cNvPicPr>
          <p:nvPr>
            <p:ph idx="4294967295"/>
          </p:nvPr>
        </p:nvPicPr>
        <p:blipFill>
          <a:blip r:embed="rId1"/>
          <a:stretch>
            <a:fillRect/>
          </a:stretch>
        </p:blipFill>
        <p:spPr>
          <a:xfrm>
            <a:off x="843280" y="1466215"/>
            <a:ext cx="10803890" cy="5156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prism dir="u" isContent="1"/>
      </p:transition>
    </mc:Choice>
    <mc:Fallback>
      <p:transition spd="slow" advTm="3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-1483360" y="-1377072"/>
            <a:ext cx="4622799" cy="4501665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8138161" y="2842968"/>
            <a:ext cx="5537200" cy="5392105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3958908" y="3294346"/>
            <a:ext cx="30105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de-DE" sz="20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Planejamento de testes</a:t>
            </a:r>
            <a:endParaRPr lang="pt-BR" altLang="de-DE" sz="200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3662998" y="2586460"/>
            <a:ext cx="360235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de-DE" sz="40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Primeira Parte</a:t>
            </a:r>
            <a:endParaRPr lang="pt-BR" altLang="de-DE" sz="40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crush"/>
      </p:transition>
    </mc:Choice>
    <mc:Fallback>
      <p:transition spd="slow" advTm="3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-1492885" y="-572135"/>
            <a:ext cx="3091180" cy="3082925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10678795" y="4462145"/>
            <a:ext cx="3188335" cy="2737485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3778886" y="888331"/>
            <a:ext cx="37934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de-DE" sz="20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CASO DE TESTE: SEARCH BAR</a:t>
            </a:r>
            <a:endParaRPr lang="pt-BR" altLang="de-DE" sz="200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1667510" y="4027170"/>
            <a:ext cx="549783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BR" altLang="en-US">
                <a:solidFill>
                  <a:schemeClr val="bg1"/>
                </a:solidFill>
              </a:rPr>
              <a:t>Fluxo:</a:t>
            </a:r>
            <a:endParaRPr lang="pt-BR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en-US">
                <a:solidFill>
                  <a:schemeClr val="bg1"/>
                </a:solidFill>
              </a:rPr>
              <a:t>usuário abre o site</a:t>
            </a:r>
            <a:endParaRPr lang="pt-BR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en-US">
                <a:solidFill>
                  <a:schemeClr val="bg1"/>
                </a:solidFill>
              </a:rPr>
              <a:t>digita na barra de procura</a:t>
            </a:r>
            <a:endParaRPr lang="pt-BR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en-US">
                <a:solidFill>
                  <a:schemeClr val="bg1"/>
                </a:solidFill>
              </a:rPr>
              <a:t>clica no botão de procurar</a:t>
            </a:r>
            <a:endParaRPr lang="pt-BR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en-US">
                <a:solidFill>
                  <a:schemeClr val="bg1"/>
                </a:solidFill>
              </a:rPr>
              <a:t>aparacem resultados compatíveis com a busca</a:t>
            </a:r>
            <a:r>
              <a:rPr lang="pt-BR" altLang="en-US"/>
              <a:t> </a:t>
            </a:r>
            <a:endParaRPr lang="pt-BR" altLang="en-US"/>
          </a:p>
        </p:txBody>
      </p:sp>
      <p:sp>
        <p:nvSpPr>
          <p:cNvPr id="3" name="Caixa de Texto 2"/>
          <p:cNvSpPr txBox="1"/>
          <p:nvPr/>
        </p:nvSpPr>
        <p:spPr>
          <a:xfrm>
            <a:off x="1667510" y="2084070"/>
            <a:ext cx="95681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pt-BR" altLang="en-US">
                <a:solidFill>
                  <a:schemeClr val="bg1"/>
                </a:solidFill>
              </a:rPr>
              <a:t>Plano de Teste:</a:t>
            </a:r>
            <a:endParaRPr lang="pt-BR" altLang="en-US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altLang="en-US">
                <a:solidFill>
                  <a:schemeClr val="bg1"/>
                </a:solidFill>
              </a:rPr>
              <a:t>objetivo: verificar o uso da barra de busca no site “https://informatica.sp.senai.br/”</a:t>
            </a:r>
            <a:endParaRPr lang="pt-BR" altLang="en-US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altLang="en-US">
                <a:solidFill>
                  <a:schemeClr val="bg1"/>
                </a:solidFill>
              </a:rPr>
              <a:t>tecnologias: Eclipese, JDK-8, Apache Maven e WebDriver  </a:t>
            </a:r>
            <a:endParaRPr lang="pt-BR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crush"/>
      </p:transition>
    </mc:Choice>
    <mc:Fallback>
      <p:transition spd="slow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-1483360" y="-1377072"/>
            <a:ext cx="4622799" cy="4501665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8138161" y="2842968"/>
            <a:ext cx="5537200" cy="5392105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930141" y="3294346"/>
            <a:ext cx="106807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de-DE" sz="20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Código</a:t>
            </a:r>
            <a:endParaRPr lang="pt-BR" altLang="de-DE" sz="200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3600451" y="2586460"/>
            <a:ext cx="372745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de-DE" sz="40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Segunda Parte</a:t>
            </a:r>
            <a:endParaRPr lang="pt-BR" altLang="de-DE" sz="40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crush"/>
      </p:transition>
    </mc:Choice>
    <mc:Fallback>
      <p:transition spd="slow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275898" y="269454"/>
            <a:ext cx="16402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en-US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POM.XML</a:t>
            </a:r>
            <a:endParaRPr lang="pt-BR" altLang="en-US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4" name="Espaço Reservado para Conteúdo 13"/>
          <p:cNvPicPr>
            <a:picLocks noChangeAspect="1"/>
          </p:cNvPicPr>
          <p:nvPr>
            <p:ph idx="4294967295"/>
          </p:nvPr>
        </p:nvPicPr>
        <p:blipFill>
          <a:blip r:embed="rId1"/>
          <a:stretch>
            <a:fillRect/>
          </a:stretch>
        </p:blipFill>
        <p:spPr>
          <a:xfrm>
            <a:off x="553720" y="1833245"/>
            <a:ext cx="11084560" cy="4549140"/>
          </a:xfrm>
          <a:prstGeom prst="rect">
            <a:avLst/>
          </a:prstGeom>
        </p:spPr>
      </p:pic>
      <p:sp>
        <p:nvSpPr>
          <p:cNvPr id="16" name="Caixa de Texto 15"/>
          <p:cNvSpPr txBox="1"/>
          <p:nvPr/>
        </p:nvSpPr>
        <p:spPr>
          <a:xfrm>
            <a:off x="5640705" y="729615"/>
            <a:ext cx="754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pt-BR" altLang="en-US">
                <a:solidFill>
                  <a:schemeClr val="bg1"/>
                </a:solidFill>
                <a:sym typeface="+mn-ea"/>
              </a:rPr>
              <a:t>PRINT</a:t>
            </a:r>
            <a:endParaRPr lang="pt-B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prism dir="u" isContent="1"/>
      </p:transition>
    </mc:Choice>
    <mc:Fallback>
      <p:transition spd="slow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275898" y="269454"/>
            <a:ext cx="16402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en-US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POM.XML</a:t>
            </a:r>
            <a:endParaRPr lang="pt-BR" altLang="en-US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426085" y="1397635"/>
            <a:ext cx="11490325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&lt;project xmlns="http://maven.apache.org/POM/4.0.0" xmlns:xsi="http://www.w3.org/2001/XMLSchema-instance" xsi:schemaLocation="http://maven.apache.org/POM/4.0.0 https://maven.apache.org/xsd/maven-4.0.0.xsd"&gt;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&lt;modelVersion&gt;4.0.0&lt;/modelVersion&gt;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&lt;groupId&gt;TesteSenai&lt;/groupId&gt;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&lt;artifactId&gt;TesteSenai&lt;/artifactId&gt;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&lt;version&gt;0.0.1-SNAPSHOT&lt;/version&gt;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&lt;name&gt;TesteSenai&lt;/name&gt;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&lt;description&gt;TesteSenai&lt;/description&gt;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&lt;dependencies&gt;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		</a:t>
            </a:r>
            <a:r>
              <a:rPr lang="pt-BR" altLang="en-US" sz="12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&lt;!-- https://mvnrepository.com/artifact/org.seleniumhq.selenium/selenium-java --&gt;</a:t>
            </a:r>
            <a:endParaRPr lang="pt-BR" altLang="en-US" sz="120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&lt;dependency&gt;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    &lt;groupId&gt;org.seleniumhq.selenium&lt;/groupId&gt;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    &lt;artifactId&gt;selenium-java&lt;/artifactId&gt;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    &lt;version&gt;3.141.59&lt;/version&gt;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&lt;/dependency&gt;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pt-BR" altLang="en-US" sz="12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&lt;!-- https://mvnrepository.com/artifact/junit/junit --&gt;</a:t>
            </a:r>
            <a:endParaRPr lang="pt-BR" altLang="en-US" sz="120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&lt;dependency&gt;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    &lt;groupId&gt;junit&lt;/groupId&gt;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    &lt;artifactId&gt;junit&lt;/artifactId&gt;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    &lt;version&gt;4.4&lt;/version&gt;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    &lt;scope&gt;test&lt;/scope&gt;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&lt;/dependency&gt;	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&lt;/dependencies&gt;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&lt;/project&gt;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aixa de Texto 15"/>
          <p:cNvSpPr txBox="1"/>
          <p:nvPr/>
        </p:nvSpPr>
        <p:spPr>
          <a:xfrm>
            <a:off x="5544820" y="729615"/>
            <a:ext cx="868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pt-BR" altLang="en-US">
                <a:solidFill>
                  <a:schemeClr val="bg1"/>
                </a:solidFill>
                <a:sym typeface="+mn-ea"/>
              </a:rPr>
              <a:t>CÓDIGO</a:t>
            </a:r>
            <a:endParaRPr lang="pt-B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prism dir="u" isContent="1"/>
      </p:transition>
    </mc:Choice>
    <mc:Fallback>
      <p:transition spd="slow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181601" y="269454"/>
            <a:ext cx="18288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en-US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TESTE.JAVA</a:t>
            </a:r>
            <a:endParaRPr lang="pt-BR" altLang="en-US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Espaço Reservado para Conteúdo 1"/>
          <p:cNvPicPr>
            <a:picLocks noChangeAspect="1"/>
          </p:cNvPicPr>
          <p:nvPr>
            <p:ph sz="half" idx="4294967295"/>
          </p:nvPr>
        </p:nvPicPr>
        <p:blipFill>
          <a:blip r:embed="rId1"/>
          <a:stretch>
            <a:fillRect/>
          </a:stretch>
        </p:blipFill>
        <p:spPr>
          <a:xfrm>
            <a:off x="495935" y="1652905"/>
            <a:ext cx="11201400" cy="4789170"/>
          </a:xfrm>
          <a:prstGeom prst="rect">
            <a:avLst/>
          </a:prstGeom>
        </p:spPr>
      </p:pic>
      <p:sp>
        <p:nvSpPr>
          <p:cNvPr id="9" name="Caixa de Texto 8"/>
          <p:cNvSpPr txBox="1"/>
          <p:nvPr/>
        </p:nvSpPr>
        <p:spPr>
          <a:xfrm>
            <a:off x="9170670" y="1097915"/>
            <a:ext cx="246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pt-BR" altLang="en-US">
                <a:solidFill>
                  <a:schemeClr val="bg1"/>
                </a:solidFill>
              </a:rPr>
              <a:t>BUSCAR POR“GESTÃO”</a:t>
            </a:r>
            <a:endParaRPr lang="pt-BR" altLang="en-US">
              <a:solidFill>
                <a:schemeClr val="bg1"/>
              </a:solidFill>
            </a:endParaRPr>
          </a:p>
        </p:txBody>
      </p:sp>
      <p:sp>
        <p:nvSpPr>
          <p:cNvPr id="16" name="Caixa de Texto 15"/>
          <p:cNvSpPr txBox="1"/>
          <p:nvPr/>
        </p:nvSpPr>
        <p:spPr>
          <a:xfrm>
            <a:off x="5640705" y="729615"/>
            <a:ext cx="754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pt-BR" altLang="en-US">
                <a:solidFill>
                  <a:schemeClr val="bg1"/>
                </a:solidFill>
                <a:sym typeface="+mn-ea"/>
              </a:rPr>
              <a:t>PRINT</a:t>
            </a:r>
            <a:endParaRPr lang="pt-B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prism dir="u" isContent="1"/>
      </p:transition>
    </mc:Choice>
    <mc:Fallback>
      <p:transition spd="slow" advTm="3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181601" y="269454"/>
            <a:ext cx="18288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en-US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TESTE.JAVA</a:t>
            </a:r>
            <a:endParaRPr lang="pt-BR" altLang="en-US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369570" y="1350010"/>
            <a:ext cx="11452860" cy="55079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testesenai;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java.util.concurrent.TimeUnit;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org.junit.Before;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org.junit.Test;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org.openqa.selenium.By;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org.openqa.selenium.WebDriver;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org.openqa.selenium.chrome.ChromeDriver;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class TesteBuscarCursos {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private WebDriver driver;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@Before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public void abrirNavegador() {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pt-BR" altLang="en-US" sz="11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//where webdriver is saved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System.setProperty("webdriver.chrome.driver", "C:\\Program Files\\chromedriver\\chromedriver.exe"); 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driver =  new ChromeDriver();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driver.manage().window().maximize();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}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@Test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public void testeNavegador() {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driver.get("https:\\informatica.sp.senai.br"); </a:t>
            </a:r>
            <a:r>
              <a:rPr lang="pt-BR" altLang="en-US" sz="11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//site that i want</a:t>
            </a:r>
            <a:endParaRPr lang="pt-BR" altLang="en-US" sz="110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driver.manage().timeouts().implicitlyWait(5, TimeUnit.SECONDS); </a:t>
            </a:r>
            <a:r>
              <a:rPr lang="pt-BR" altLang="en-US" sz="11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time to wait before executing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driver.findElement(By.id("Busca1_txtFiltro")).sendKeys("gestão"); </a:t>
            </a:r>
            <a:r>
              <a:rPr lang="pt-BR" altLang="en-US" sz="11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//search it 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driver.findElement(By.id("Busca1_btnBusca")).click(); </a:t>
            </a:r>
            <a:r>
              <a:rPr lang="pt-BR" altLang="en-US" sz="11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//click button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}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//Busca1_txtFiltro - ID do texto de busca (inspecionar site)</a:t>
            </a:r>
            <a:endParaRPr lang="pt-BR" altLang="en-US" sz="110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//Busca1_btnBusca - ID do botão de procurar (inspecionar site)</a:t>
            </a:r>
            <a:endParaRPr lang="pt-BR" altLang="en-US" sz="110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aixa de Texto 15"/>
          <p:cNvSpPr txBox="1"/>
          <p:nvPr/>
        </p:nvSpPr>
        <p:spPr>
          <a:xfrm>
            <a:off x="5544820" y="729615"/>
            <a:ext cx="868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pt-BR" altLang="en-US">
                <a:solidFill>
                  <a:schemeClr val="bg1"/>
                </a:solidFill>
                <a:sym typeface="+mn-ea"/>
              </a:rPr>
              <a:t>CÓDIGO</a:t>
            </a:r>
            <a:endParaRPr lang="pt-BR" altLang="en-US"/>
          </a:p>
        </p:txBody>
      </p:sp>
      <p:sp>
        <p:nvSpPr>
          <p:cNvPr id="9" name="Caixa de Texto 8"/>
          <p:cNvSpPr txBox="1"/>
          <p:nvPr/>
        </p:nvSpPr>
        <p:spPr>
          <a:xfrm>
            <a:off x="9353550" y="1097915"/>
            <a:ext cx="246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pt-BR" altLang="en-US">
                <a:solidFill>
                  <a:schemeClr val="bg1"/>
                </a:solidFill>
              </a:rPr>
              <a:t>BUSCAR POR“GESTÃO”</a:t>
            </a:r>
            <a:endParaRPr lang="pt-BR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prism dir="u" isContent="1"/>
      </p:transition>
    </mc:Choice>
    <mc:Fallback>
      <p:transition spd="slow" advTm="3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181601" y="269454"/>
            <a:ext cx="18288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en-US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TESTE.JAVA</a:t>
            </a:r>
            <a:endParaRPr lang="pt-BR" altLang="en-US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Caixa de Texto 8"/>
          <p:cNvSpPr txBox="1"/>
          <p:nvPr/>
        </p:nvSpPr>
        <p:spPr>
          <a:xfrm>
            <a:off x="9228455" y="1097915"/>
            <a:ext cx="246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pt-BR" altLang="en-US">
                <a:solidFill>
                  <a:schemeClr val="bg1"/>
                </a:solidFill>
              </a:rPr>
              <a:t>BUSCAR POR“GESTÃO”</a:t>
            </a:r>
            <a:endParaRPr lang="pt-BR" altLang="en-US">
              <a:solidFill>
                <a:schemeClr val="bg1"/>
              </a:solidFill>
            </a:endParaRPr>
          </a:p>
        </p:txBody>
      </p:sp>
      <p:sp>
        <p:nvSpPr>
          <p:cNvPr id="16" name="Caixa de Texto 15"/>
          <p:cNvSpPr txBox="1"/>
          <p:nvPr/>
        </p:nvSpPr>
        <p:spPr>
          <a:xfrm>
            <a:off x="5490210" y="729615"/>
            <a:ext cx="1211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pt-BR" altLang="en-US">
                <a:solidFill>
                  <a:schemeClr val="bg1"/>
                </a:solidFill>
                <a:sym typeface="+mn-ea"/>
              </a:rPr>
              <a:t>RESULTADO</a:t>
            </a:r>
            <a:endParaRPr lang="pt-BR" altLang="en-US"/>
          </a:p>
        </p:txBody>
      </p:sp>
      <p:pic>
        <p:nvPicPr>
          <p:cNvPr id="11" name="Espaço Reservado para Conteúdo 10"/>
          <p:cNvPicPr>
            <a:picLocks noChangeAspect="1"/>
          </p:cNvPicPr>
          <p:nvPr>
            <p:ph idx="4294967295"/>
          </p:nvPr>
        </p:nvPicPr>
        <p:blipFill>
          <a:blip r:embed="rId1"/>
          <a:stretch>
            <a:fillRect/>
          </a:stretch>
        </p:blipFill>
        <p:spPr>
          <a:xfrm>
            <a:off x="828040" y="1523365"/>
            <a:ext cx="10714355" cy="5223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prism dir="u" isContent="1"/>
      </p:transition>
    </mc:Choice>
    <mc:Fallback>
      <p:transition spd="slow" advTm="3000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3553</Words>
  <Application>WPS Presentation</Application>
  <PresentationFormat>宽屏</PresentationFormat>
  <Paragraphs>164</Paragraphs>
  <Slides>12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Arial</vt:lpstr>
      <vt:lpstr>SimSun</vt:lpstr>
      <vt:lpstr>Wingdings</vt:lpstr>
      <vt:lpstr>Microsoft YaHei</vt:lpstr>
      <vt:lpstr>等线</vt:lpstr>
      <vt:lpstr>Arial Unicode MS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 飞</dc:creator>
  <cp:lastModifiedBy>tanic</cp:lastModifiedBy>
  <cp:revision>14</cp:revision>
  <dcterms:created xsi:type="dcterms:W3CDTF">2018-08-24T03:53:00Z</dcterms:created>
  <dcterms:modified xsi:type="dcterms:W3CDTF">2022-06-24T13:07:31Z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1046-11.2.0.11156</vt:lpwstr>
  </property>
  <property fmtid="{D5CDD505-2E9C-101B-9397-08002B2CF9AE}" pid="3" name="ICV">
    <vt:lpwstr>5BB02FC577764B66ADFB16281F95BA96</vt:lpwstr>
  </property>
</Properties>
</file>